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201051-76F1-4D82-AE6B-988CC2F16ACC}" type="datetimeFigureOut">
              <a:rPr lang="en-US" smtClean="0"/>
              <a:t>11/13/2020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AC7716-4A85-4D48-A076-D678A9963E3E}" type="slidenum">
              <a:rPr lang="en-US" smtClean="0"/>
              <a:t>‹#›</a:t>
            </a:fld>
            <a:endParaRPr lang="en-US"/>
          </a:p>
        </p:txBody>
      </p:sp>
    </p:spTree>
    <p:extLst>
      <p:ext uri="{BB962C8B-B14F-4D97-AF65-F5344CB8AC3E}">
        <p14:creationId xmlns:p14="http://schemas.microsoft.com/office/powerpoint/2010/main" val="3645195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cs typeface="Times New Roman" panose="02020603050405020304" pitchFamily="18" charset="0"/>
              </a:rPr>
              <a:t>Kenneth Arrow was an American mathematician, political theorist, writer and economist. He was born in the United States, New York City  on 23rd August 1921 and died on 21st February </a:t>
            </a:r>
            <a:r>
              <a:rPr lang="en-US" sz="1200" dirty="0" smtClean="0">
                <a:latin typeface="Times New Roman" panose="02020603050405020304" pitchFamily="18" charset="0"/>
                <a:cs typeface="Times New Roman" panose="02020603050405020304" pitchFamily="18" charset="0"/>
              </a:rPr>
              <a:t>2017 (</a:t>
            </a:r>
            <a:r>
              <a:rPr lang="en-US" sz="1200" dirty="0" err="1" smtClean="0">
                <a:latin typeface="Times New Roman" panose="02020603050405020304" pitchFamily="18" charset="0"/>
                <a:cs typeface="Times New Roman" panose="02020603050405020304" pitchFamily="18" charset="0"/>
              </a:rPr>
              <a:t>Feiwel</a:t>
            </a:r>
            <a:r>
              <a:rPr lang="en-US" sz="1200" dirty="0" smtClean="0">
                <a:latin typeface="Times New Roman" panose="02020603050405020304" pitchFamily="18" charset="0"/>
                <a:cs typeface="Times New Roman" panose="02020603050405020304" pitchFamily="18" charset="0"/>
              </a:rPr>
              <a:t>, 2016). </a:t>
            </a:r>
            <a:r>
              <a:rPr lang="en-US" sz="1200" dirty="0">
                <a:latin typeface="Times New Roman" panose="02020603050405020304" pitchFamily="18" charset="0"/>
                <a:cs typeface="Times New Roman" panose="02020603050405020304" pitchFamily="18" charset="0"/>
              </a:rPr>
              <a:t>He jointly won the Nobel Memorial Prize in Economic Science in 1972 together with John Hicks. He was a major figure in economics after  World War II. Similar to him, most of his graduates have also gone ahead to win the Nobel Memorial Prize. He was a major contributor in many economic fields including the economics of information and endogenous growth theory.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2</a:t>
            </a:fld>
            <a:endParaRPr lang="en-US"/>
          </a:p>
        </p:txBody>
      </p:sp>
    </p:spTree>
    <p:extLst>
      <p:ext uri="{BB962C8B-B14F-4D97-AF65-F5344CB8AC3E}">
        <p14:creationId xmlns:p14="http://schemas.microsoft.com/office/powerpoint/2010/main" val="2234666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cs typeface="Times New Roman" panose="02020603050405020304" pitchFamily="18" charset="0"/>
              </a:rPr>
              <a:t>Arrow was responsible for invention of many theorems relevant to economics. He introduced the first and second fundamental theorems of welfare economics. He also presented their proofs without technology, consumption, requisition of differentiability of utility and inclusion of corner solution. One of the theorems is information economics. Arrow studied problems brought by asymmetric information in markets. Most transactions involved one party having more information of the sold product than the </a:t>
            </a:r>
            <a:r>
              <a:rPr lang="en-US" sz="1200" dirty="0" smtClean="0">
                <a:latin typeface="Times New Roman" panose="02020603050405020304" pitchFamily="18" charset="0"/>
                <a:cs typeface="Times New Roman" panose="02020603050405020304" pitchFamily="18" charset="0"/>
              </a:rPr>
              <a:t>other (</a:t>
            </a:r>
            <a:r>
              <a:rPr lang="en-US" sz="1200" dirty="0" err="1" smtClean="0">
                <a:latin typeface="Times New Roman" panose="02020603050405020304" pitchFamily="18" charset="0"/>
                <a:cs typeface="Times New Roman" panose="02020603050405020304" pitchFamily="18" charset="0"/>
              </a:rPr>
              <a:t>Gaertner</a:t>
            </a:r>
            <a:r>
              <a:rPr lang="en-US" sz="1200" dirty="0" smtClean="0">
                <a:latin typeface="Times New Roman" panose="02020603050405020304" pitchFamily="18" charset="0"/>
                <a:cs typeface="Times New Roman" panose="02020603050405020304" pitchFamily="18" charset="0"/>
              </a:rPr>
              <a:t>, 2017). </a:t>
            </a:r>
            <a:endParaRPr lang="en-US"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BAC7716-4A85-4D48-A076-D678A9963E3E}" type="slidenum">
              <a:rPr lang="en-US" smtClean="0"/>
              <a:t>3</a:t>
            </a:fld>
            <a:endParaRPr lang="en-US"/>
          </a:p>
        </p:txBody>
      </p:sp>
    </p:spTree>
    <p:extLst>
      <p:ext uri="{BB962C8B-B14F-4D97-AF65-F5344CB8AC3E}">
        <p14:creationId xmlns:p14="http://schemas.microsoft.com/office/powerpoint/2010/main" val="3937634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dirty="0">
                <a:latin typeface="Times New Roman" panose="02020603050405020304" pitchFamily="18" charset="0"/>
                <a:cs typeface="Times New Roman" panose="02020603050405020304" pitchFamily="18" charset="0"/>
              </a:rPr>
              <a:t>There are incentives created by asymmetric information for the party that has more information. Hence, there is cheating from the party with more information to the party with less information. As a consequence, there was a number of developing market </a:t>
            </a:r>
            <a:r>
              <a:rPr lang="en-US" sz="1200" dirty="0" smtClean="0">
                <a:latin typeface="Times New Roman" panose="02020603050405020304" pitchFamily="18" charset="0"/>
                <a:cs typeface="Times New Roman" panose="02020603050405020304" pitchFamily="18" charset="0"/>
              </a:rPr>
              <a:t>structure (</a:t>
            </a:r>
            <a:r>
              <a:rPr lang="en-US" sz="1200" dirty="0" err="1" smtClean="0">
                <a:latin typeface="Times New Roman" panose="02020603050405020304" pitchFamily="18" charset="0"/>
                <a:cs typeface="Times New Roman" panose="02020603050405020304" pitchFamily="18" charset="0"/>
              </a:rPr>
              <a:t>Feiwel</a:t>
            </a:r>
            <a:r>
              <a:rPr lang="en-US" sz="1200" dirty="0" smtClean="0">
                <a:latin typeface="Times New Roman" panose="02020603050405020304" pitchFamily="18" charset="0"/>
                <a:cs typeface="Times New Roman" panose="02020603050405020304" pitchFamily="18" charset="0"/>
              </a:rPr>
              <a:t>, 2016). </a:t>
            </a:r>
            <a:r>
              <a:rPr lang="en-US" sz="1200" dirty="0">
                <a:latin typeface="Times New Roman" panose="02020603050405020304" pitchFamily="18" charset="0"/>
                <a:cs typeface="Times New Roman" panose="02020603050405020304" pitchFamily="18" charset="0"/>
              </a:rPr>
              <a:t>These included third party validation and warranty which allowed asymmetric informed markets to operate. He did this for medical care but later on investigators studied different markets. In particular, they studied  insurance, second-hand assets and online auctions. </a:t>
            </a:r>
          </a:p>
          <a:p>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4</a:t>
            </a:fld>
            <a:endParaRPr lang="en-US"/>
          </a:p>
        </p:txBody>
      </p:sp>
    </p:spTree>
    <p:extLst>
      <p:ext uri="{BB962C8B-B14F-4D97-AF65-F5344CB8AC3E}">
        <p14:creationId xmlns:p14="http://schemas.microsoft.com/office/powerpoint/2010/main" val="3092714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Wingdings" panose="05000000000000000000" pitchFamily="2" charset="2"/>
              <a:buNone/>
            </a:pPr>
            <a:r>
              <a:rPr lang="en-US" sz="1200" dirty="0">
                <a:latin typeface="Times New Roman" panose="02020603050405020304" pitchFamily="18" charset="0"/>
                <a:cs typeface="Times New Roman" panose="02020603050405020304" pitchFamily="18" charset="0"/>
              </a:rPr>
              <a:t>Another fundamental theorem is endogenous-growth theory. This theorem sheds light into sources of technical change which is critical in growth of the economy</a:t>
            </a: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latin typeface="Times New Roman" panose="02020603050405020304" pitchFamily="18" charset="0"/>
                <a:cs typeface="Times New Roman" panose="02020603050405020304" pitchFamily="18" charset="0"/>
              </a:rPr>
              <a:t>There was exogeneous technical changes before the theory became popular. Meaning, assumption of its occurrence was outside economic practices and was outside to popular economic structure. Simultaneously, no economic explanation is given for its occurrence. This theory gives standard economic cause for why companies </a:t>
            </a:r>
            <a:r>
              <a:rPr lang="en-US" sz="1200" dirty="0" smtClean="0">
                <a:latin typeface="Times New Roman" panose="02020603050405020304" pitchFamily="18" charset="0"/>
                <a:cs typeface="Times New Roman" panose="02020603050405020304" pitchFamily="18" charset="0"/>
              </a:rPr>
              <a:t>innovate (Spear &amp; Young, 2016). </a:t>
            </a:r>
            <a:r>
              <a:rPr lang="en-US" sz="1200" dirty="0">
                <a:latin typeface="Times New Roman" panose="02020603050405020304" pitchFamily="18" charset="0"/>
                <a:cs typeface="Times New Roman" panose="02020603050405020304" pitchFamily="18" charset="0"/>
              </a:rPr>
              <a:t>In turn economists think of technical change and innovation dictated by economic actors. </a:t>
            </a:r>
          </a:p>
          <a:p>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5</a:t>
            </a:fld>
            <a:endParaRPr lang="en-US"/>
          </a:p>
        </p:txBody>
      </p:sp>
    </p:spTree>
    <p:extLst>
      <p:ext uri="{BB962C8B-B14F-4D97-AF65-F5344CB8AC3E}">
        <p14:creationId xmlns:p14="http://schemas.microsoft.com/office/powerpoint/2010/main" val="1281813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Wingdings" panose="05000000000000000000" pitchFamily="2" charset="2"/>
              <a:buNone/>
            </a:pPr>
            <a:r>
              <a:rPr lang="en-US" sz="1200" dirty="0">
                <a:latin typeface="Times New Roman" panose="02020603050405020304" pitchFamily="18" charset="0"/>
                <a:cs typeface="Times New Roman" panose="02020603050405020304" pitchFamily="18" charset="0"/>
              </a:rPr>
              <a:t>Specifically, it is part of the model since it is endogenous to economic practices. As an example, Paul Romer’s paper in 1986 borrowed from Arrow’s 1962 model, ‘learning-by-doing’. It introduced a mechanism to get rid of declining returns in combined output. Literature in relation to this theory have developed afterwards to Kenneth Arrow’s exertion. Therefore, progress in productivity is directly associated to more investment capital and faster </a:t>
            </a:r>
            <a:r>
              <a:rPr lang="en-US" sz="1200" dirty="0" smtClean="0">
                <a:latin typeface="Times New Roman" panose="02020603050405020304" pitchFamily="18" charset="0"/>
                <a:cs typeface="Times New Roman" panose="02020603050405020304" pitchFamily="18" charset="0"/>
              </a:rPr>
              <a:t>innovation (Spear &amp; Young, 2016). </a:t>
            </a:r>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6</a:t>
            </a:fld>
            <a:endParaRPr lang="en-US"/>
          </a:p>
        </p:txBody>
      </p:sp>
    </p:spTree>
    <p:extLst>
      <p:ext uri="{BB962C8B-B14F-4D97-AF65-F5344CB8AC3E}">
        <p14:creationId xmlns:p14="http://schemas.microsoft.com/office/powerpoint/2010/main" val="1908219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dirty="0">
                <a:latin typeface="Times New Roman" panose="02020603050405020304" pitchFamily="18" charset="0"/>
                <a:cs typeface="Times New Roman" panose="02020603050405020304" pitchFamily="18" charset="0"/>
              </a:rPr>
              <a:t>The general equilibrium was also a great contribution from Kenneth Arrow. It mentions that one cannot handle markets individually. The inquisition for a specific good depends on every other price in the economy. This applies even though goods may not be related in terms of their </a:t>
            </a:r>
            <a:r>
              <a:rPr lang="en-US" sz="1200" dirty="0" smtClean="0">
                <a:latin typeface="Times New Roman" panose="02020603050405020304" pitchFamily="18" charset="0"/>
                <a:cs typeface="Times New Roman" panose="02020603050405020304" pitchFamily="18" charset="0"/>
              </a:rPr>
              <a:t>use </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Velupillai</a:t>
            </a:r>
            <a:r>
              <a:rPr lang="en-US" dirty="0" smtClean="0">
                <a:latin typeface="Times New Roman" panose="02020603050405020304" pitchFamily="18" charset="0"/>
                <a:cs typeface="Times New Roman" panose="02020603050405020304" pitchFamily="18" charset="0"/>
              </a:rPr>
              <a:t>, 2019)</a:t>
            </a:r>
            <a:r>
              <a:rPr lang="en-US" sz="1200" dirty="0" smtClean="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An example is when a price of something one consumes goes up such as oil. Obviously, there would be less money to be spent on something else.</a:t>
            </a:r>
          </a:p>
          <a:p>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7</a:t>
            </a:fld>
            <a:endParaRPr lang="en-US"/>
          </a:p>
        </p:txBody>
      </p:sp>
    </p:spTree>
    <p:extLst>
      <p:ext uri="{BB962C8B-B14F-4D97-AF65-F5344CB8AC3E}">
        <p14:creationId xmlns:p14="http://schemas.microsoft.com/office/powerpoint/2010/main" val="765632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dirty="0">
                <a:latin typeface="Times New Roman" panose="02020603050405020304" pitchFamily="18" charset="0"/>
                <a:cs typeface="Times New Roman" panose="02020603050405020304" pitchFamily="18" charset="0"/>
              </a:rPr>
              <a:t>Also Arrow’s impossibility theorem has significantly impacted the economic world. He states that it is not possible to come up with a social liking that make certain conditions. These conditions include, uniqueness of group rank which says that the method has to give the same result any time it is applied to a set of </a:t>
            </a:r>
            <a:r>
              <a:rPr lang="en-US" sz="1200" dirty="0" smtClean="0">
                <a:latin typeface="Times New Roman" panose="02020603050405020304" pitchFamily="18" charset="0"/>
                <a:cs typeface="Times New Roman" panose="02020603050405020304" pitchFamily="18" charset="0"/>
              </a:rPr>
              <a:t>preferences (</a:t>
            </a:r>
            <a:r>
              <a:rPr lang="en-US" sz="1200" dirty="0" err="1" smtClean="0">
                <a:latin typeface="Times New Roman" panose="02020603050405020304" pitchFamily="18" charset="0"/>
                <a:cs typeface="Times New Roman" panose="02020603050405020304" pitchFamily="18" charset="0"/>
              </a:rPr>
              <a:t>Gaertner</a:t>
            </a:r>
            <a:r>
              <a:rPr lang="en-US" sz="1200" dirty="0" smtClean="0">
                <a:latin typeface="Times New Roman" panose="02020603050405020304" pitchFamily="18" charset="0"/>
                <a:cs typeface="Times New Roman" panose="02020603050405020304" pitchFamily="18" charset="0"/>
              </a:rPr>
              <a:t>, 2017). </a:t>
            </a:r>
            <a:r>
              <a:rPr lang="en-US" sz="1200" dirty="0">
                <a:latin typeface="Times New Roman" panose="02020603050405020304" pitchFamily="18" charset="0"/>
                <a:cs typeface="Times New Roman" panose="02020603050405020304" pitchFamily="18" charset="0"/>
              </a:rPr>
              <a:t>Individual sovereignty is another condition together with nondictatorship, unanimity and freedom from unrelated alternatives. This theorem contains implications for theories of justice and welfare economics.</a:t>
            </a:r>
          </a:p>
        </p:txBody>
      </p:sp>
      <p:sp>
        <p:nvSpPr>
          <p:cNvPr id="4" name="Slide Number Placeholder 3"/>
          <p:cNvSpPr>
            <a:spLocks noGrp="1"/>
          </p:cNvSpPr>
          <p:nvPr>
            <p:ph type="sldNum" sz="quarter" idx="5"/>
          </p:nvPr>
        </p:nvSpPr>
        <p:spPr/>
        <p:txBody>
          <a:bodyPr/>
          <a:lstStyle/>
          <a:p>
            <a:fld id="{1BAC7716-4A85-4D48-A076-D678A9963E3E}" type="slidenum">
              <a:rPr lang="en-US" smtClean="0"/>
              <a:t>8</a:t>
            </a:fld>
            <a:endParaRPr lang="en-US"/>
          </a:p>
        </p:txBody>
      </p:sp>
    </p:spTree>
    <p:extLst>
      <p:ext uri="{BB962C8B-B14F-4D97-AF65-F5344CB8AC3E}">
        <p14:creationId xmlns:p14="http://schemas.microsoft.com/office/powerpoint/2010/main" val="42788217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dirty="0">
                <a:latin typeface="Times New Roman" panose="02020603050405020304" pitchFamily="18" charset="0"/>
                <a:cs typeface="Times New Roman" panose="02020603050405020304" pitchFamily="18" charset="0"/>
              </a:rPr>
              <a:t>Arrow shows that goods can be differentiated according to the determination of uncertainty. He shows that economies that may be dependent on labor to produce other commodities can be embedded in a two-date Arrow-Debreu model. This model has the customers and firms. Every </a:t>
            </a:r>
            <a:r>
              <a:rPr lang="en-US" sz="1200" dirty="0" smtClean="0">
                <a:latin typeface="Times New Roman" panose="02020603050405020304" pitchFamily="18" charset="0"/>
                <a:cs typeface="Times New Roman" panose="02020603050405020304" pitchFamily="18" charset="0"/>
              </a:rPr>
              <a:t>firm </a:t>
            </a:r>
            <a:r>
              <a:rPr lang="en-US" sz="1200" dirty="0">
                <a:latin typeface="Times New Roman" panose="02020603050405020304" pitchFamily="18" charset="0"/>
                <a:cs typeface="Times New Roman" panose="02020603050405020304" pitchFamily="18" charset="0"/>
              </a:rPr>
              <a:t>is a production set whereas customers are a consumption </a:t>
            </a:r>
            <a:r>
              <a:rPr lang="en-US" sz="1200" dirty="0" smtClean="0">
                <a:latin typeface="Times New Roman" panose="02020603050405020304" pitchFamily="18" charset="0"/>
                <a:cs typeface="Times New Roman" panose="02020603050405020304" pitchFamily="18" charset="0"/>
              </a:rPr>
              <a:t>set (</a:t>
            </a:r>
            <a:r>
              <a:rPr lang="en-US" sz="1200" dirty="0" err="1" smtClean="0">
                <a:latin typeface="Times New Roman" panose="02020603050405020304" pitchFamily="18" charset="0"/>
                <a:cs typeface="Times New Roman" panose="02020603050405020304" pitchFamily="18" charset="0"/>
              </a:rPr>
              <a:t>Gaertner</a:t>
            </a:r>
            <a:r>
              <a:rPr lang="en-US" sz="1200" dirty="0" smtClean="0">
                <a:latin typeface="Times New Roman" panose="02020603050405020304" pitchFamily="18" charset="0"/>
                <a:cs typeface="Times New Roman" panose="02020603050405020304" pitchFamily="18" charset="0"/>
              </a:rPr>
              <a:t>, 2017). </a:t>
            </a:r>
            <a:r>
              <a:rPr lang="en-US" sz="1200" dirty="0">
                <a:latin typeface="Times New Roman" panose="02020603050405020304" pitchFamily="18" charset="0"/>
                <a:cs typeface="Times New Roman" panose="02020603050405020304" pitchFamily="18" charset="0"/>
              </a:rPr>
              <a:t>Therefore, an allocation is a detailing of a workable production and consumption plan. Thus, the supply equals demand for every good produced. Every good either from a production or consumers consumption may be purchased or sold at a freely known </a:t>
            </a:r>
            <a:r>
              <a:rPr lang="en-US" sz="1200" dirty="0" smtClean="0">
                <a:latin typeface="Times New Roman" panose="02020603050405020304" pitchFamily="18" charset="0"/>
                <a:cs typeface="Times New Roman" panose="02020603050405020304" pitchFamily="18" charset="0"/>
              </a:rPr>
              <a:t>amount (</a:t>
            </a:r>
            <a:r>
              <a:rPr lang="en-US" sz="1200" dirty="0" err="1" smtClean="0">
                <a:latin typeface="Times New Roman" panose="02020603050405020304" pitchFamily="18" charset="0"/>
                <a:cs typeface="Times New Roman" panose="02020603050405020304" pitchFamily="18" charset="0"/>
              </a:rPr>
              <a:t>Feiwel</a:t>
            </a:r>
            <a:r>
              <a:rPr lang="en-US" sz="1200" dirty="0" smtClean="0">
                <a:latin typeface="Times New Roman" panose="02020603050405020304" pitchFamily="18" charset="0"/>
                <a:cs typeface="Times New Roman" panose="02020603050405020304" pitchFamily="18" charset="0"/>
              </a:rPr>
              <a:t>, 2016). </a:t>
            </a:r>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9</a:t>
            </a:fld>
            <a:endParaRPr lang="en-US"/>
          </a:p>
        </p:txBody>
      </p:sp>
    </p:spTree>
    <p:extLst>
      <p:ext uri="{BB962C8B-B14F-4D97-AF65-F5344CB8AC3E}">
        <p14:creationId xmlns:p14="http://schemas.microsoft.com/office/powerpoint/2010/main" val="1135789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None/>
            </a:pPr>
            <a:r>
              <a:rPr lang="en-US" sz="1200" dirty="0">
                <a:latin typeface="Times New Roman" panose="02020603050405020304" pitchFamily="18" charset="0"/>
                <a:cs typeface="Times New Roman" panose="02020603050405020304" pitchFamily="18" charset="0"/>
              </a:rPr>
              <a:t>Arrow has greatly impacted the economic world. He has achieved these through singly handedly proving different theorems related to economics. The general equilibrium has made it easier to understand that every good is dependent on the other. The ideas by Kenneth makes it easier to comprehend economics generally.</a:t>
            </a:r>
            <a:r>
              <a:rPr lang="en-US" sz="1200" baseline="0" dirty="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Every concept or theory introduced are still in play to date. Additionally, he is a great mentor. Students who went through him ended up winning a Nobel Prize proving this. </a:t>
            </a:r>
          </a:p>
          <a:p>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10</a:t>
            </a:fld>
            <a:endParaRPr lang="en-US"/>
          </a:p>
        </p:txBody>
      </p:sp>
    </p:spTree>
    <p:extLst>
      <p:ext uri="{BB962C8B-B14F-4D97-AF65-F5344CB8AC3E}">
        <p14:creationId xmlns:p14="http://schemas.microsoft.com/office/powerpoint/2010/main" val="14022573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None/>
            </a:pPr>
            <a:r>
              <a:rPr lang="en-US" sz="1200" dirty="0">
                <a:latin typeface="Times New Roman" panose="02020603050405020304" pitchFamily="18" charset="0"/>
                <a:cs typeface="Times New Roman" panose="02020603050405020304" pitchFamily="18" charset="0"/>
              </a:rPr>
              <a:t>Kenneth Arrow was one of the most crucial theorists in twentieth century economics. Although, his significance goes beyond research he was dedicated and extraordinary in teaching. This is shown by four of his students winning their own Nobel Prizes. Not only did he contribute in public goods theoretical understanding, he also produced the theories himself. He edited several economics books used to date. He participated greatly in seminars and was considered a legendary participant by many. This is because of him falling asleep often and waking up just at the right time to make perceptive charactering of all. </a:t>
            </a:r>
          </a:p>
          <a:p>
            <a:endParaRPr lang="en-US" dirty="0"/>
          </a:p>
        </p:txBody>
      </p:sp>
      <p:sp>
        <p:nvSpPr>
          <p:cNvPr id="4" name="Slide Number Placeholder 3"/>
          <p:cNvSpPr>
            <a:spLocks noGrp="1"/>
          </p:cNvSpPr>
          <p:nvPr>
            <p:ph type="sldNum" sz="quarter" idx="5"/>
          </p:nvPr>
        </p:nvSpPr>
        <p:spPr/>
        <p:txBody>
          <a:bodyPr/>
          <a:lstStyle/>
          <a:p>
            <a:fld id="{1BAC7716-4A85-4D48-A076-D678A9963E3E}" type="slidenum">
              <a:rPr lang="en-US" smtClean="0"/>
              <a:t>11</a:t>
            </a:fld>
            <a:endParaRPr lang="en-US"/>
          </a:p>
        </p:txBody>
      </p:sp>
    </p:spTree>
    <p:extLst>
      <p:ext uri="{BB962C8B-B14F-4D97-AF65-F5344CB8AC3E}">
        <p14:creationId xmlns:p14="http://schemas.microsoft.com/office/powerpoint/2010/main" val="165825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533940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95506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914548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8B7F47-ED69-4E3F-BFA7-251DF5149CC0}" type="datetimeFigureOut">
              <a:rPr lang="en-US" smtClean="0"/>
              <a:t>11/13/2020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755006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8B7F47-ED69-4E3F-BFA7-251DF5149CC0}" type="datetimeFigureOut">
              <a:rPr lang="en-US" smtClean="0"/>
              <a:t>11/13/2020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276752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8B7F47-ED69-4E3F-BFA7-251DF5149CC0}" type="datetimeFigureOut">
              <a:rPr lang="en-US" smtClean="0"/>
              <a:t>11/13/2020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88106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B7F47-ED69-4E3F-BFA7-251DF5149CC0}" type="datetimeFigureOut">
              <a:rPr lang="en-US" smtClean="0"/>
              <a:t>11/13/2020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345381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48B7F47-ED69-4E3F-BFA7-251DF5149CC0}" type="datetimeFigureOut">
              <a:rPr lang="en-US" smtClean="0"/>
              <a:t>11/13/2020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3103713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8B7F47-ED69-4E3F-BFA7-251DF5149CC0}" type="datetimeFigureOut">
              <a:rPr lang="en-US" smtClean="0"/>
              <a:t>11/13/2020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1703899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3006878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125163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828207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366032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1165668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2746694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8B7F47-ED69-4E3F-BFA7-251DF5149CC0}" type="datetimeFigureOut">
              <a:rPr lang="en-US" smtClean="0"/>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50F955-1BC8-42B7-BE77-3B6A263444C5}" type="slidenum">
              <a:rPr lang="en-US" smtClean="0"/>
              <a:t>‹#›</a:t>
            </a:fld>
            <a:endParaRPr lang="en-US"/>
          </a:p>
        </p:txBody>
      </p:sp>
    </p:spTree>
    <p:extLst>
      <p:ext uri="{BB962C8B-B14F-4D97-AF65-F5344CB8AC3E}">
        <p14:creationId xmlns:p14="http://schemas.microsoft.com/office/powerpoint/2010/main" val="1194965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8B7F47-ED69-4E3F-BFA7-251DF5149CC0}" type="datetimeFigureOut">
              <a:rPr lang="en-US" smtClean="0"/>
              <a:t>11/13/2020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350F955-1BC8-42B7-BE77-3B6A263444C5}" type="slidenum">
              <a:rPr lang="en-US" smtClean="0"/>
              <a:t>‹#›</a:t>
            </a:fld>
            <a:endParaRPr lang="en-US"/>
          </a:p>
        </p:txBody>
      </p:sp>
    </p:spTree>
    <p:extLst>
      <p:ext uri="{BB962C8B-B14F-4D97-AF65-F5344CB8AC3E}">
        <p14:creationId xmlns:p14="http://schemas.microsoft.com/office/powerpoint/2010/main" val="1834294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95F37C-99B0-4791-992C-C21570CB0B50}"/>
              </a:ext>
            </a:extLst>
          </p:cNvPr>
          <p:cNvSpPr>
            <a:spLocks noGrp="1"/>
          </p:cNvSpPr>
          <p:nvPr>
            <p:ph type="ctrTitle"/>
          </p:nvPr>
        </p:nvSpPr>
        <p:spPr>
          <a:xfrm>
            <a:off x="0" y="1869743"/>
            <a:ext cx="12192000" cy="875249"/>
          </a:xfrm>
        </p:spPr>
        <p:txBody>
          <a:bodyPr>
            <a:normAutofit/>
          </a:bodyPr>
          <a:lstStyle/>
          <a:p>
            <a:pPr algn="ctr"/>
            <a:r>
              <a:rPr lang="en-US" sz="3600" b="1" dirty="0">
                <a:latin typeface="Times New Roman" panose="02020603050405020304" pitchFamily="18" charset="0"/>
                <a:cs typeface="Times New Roman" panose="02020603050405020304" pitchFamily="18" charset="0"/>
              </a:rPr>
              <a:t>Scholarly Contributions of Kenneth Arrow</a:t>
            </a:r>
          </a:p>
        </p:txBody>
      </p:sp>
      <p:sp>
        <p:nvSpPr>
          <p:cNvPr id="3" name="Subtitle 2">
            <a:extLst>
              <a:ext uri="{FF2B5EF4-FFF2-40B4-BE49-F238E27FC236}">
                <a16:creationId xmlns:a16="http://schemas.microsoft.com/office/drawing/2014/main" xmlns="" id="{1E0A04F4-C843-4469-B4D1-38DAF4D53972}"/>
              </a:ext>
            </a:extLst>
          </p:cNvPr>
          <p:cNvSpPr>
            <a:spLocks noGrp="1"/>
          </p:cNvSpPr>
          <p:nvPr>
            <p:ph type="subTitle" idx="1"/>
          </p:nvPr>
        </p:nvSpPr>
        <p:spPr>
          <a:xfrm>
            <a:off x="1524000" y="3597812"/>
            <a:ext cx="9144000" cy="3260188"/>
          </a:xfrm>
        </p:spPr>
        <p:txBody>
          <a:bodyPr>
            <a:normAutofit/>
          </a:bodyPr>
          <a:lstStyle/>
          <a:p>
            <a:pPr algn="ctr"/>
            <a:endParaRPr lang="en-US" dirty="0">
              <a:latin typeface="Times New Roman" panose="02020603050405020304" pitchFamily="18" charset="0"/>
              <a:cs typeface="Times New Roman" panose="02020603050405020304" pitchFamily="18" charset="0"/>
            </a:endParaRPr>
          </a:p>
          <a:p>
            <a:pPr marL="0" indent="0" algn="ctr">
              <a:buNone/>
            </a:pPr>
            <a:r>
              <a:rPr lang="en-US" b="1" dirty="0">
                <a:latin typeface="Times New Roman" panose="02020603050405020304" pitchFamily="18" charset="0"/>
                <a:cs typeface="Times New Roman" panose="02020603050405020304" pitchFamily="18" charset="0"/>
              </a:rPr>
              <a:t>Name</a:t>
            </a:r>
          </a:p>
          <a:p>
            <a:pPr marL="0" indent="0" algn="ctr">
              <a:buNone/>
            </a:pPr>
            <a:r>
              <a:rPr lang="en-US" b="1" dirty="0">
                <a:latin typeface="Times New Roman" panose="02020603050405020304" pitchFamily="18" charset="0"/>
                <a:cs typeface="Times New Roman" panose="02020603050405020304" pitchFamily="18" charset="0"/>
              </a:rPr>
              <a:t>Instructor</a:t>
            </a:r>
          </a:p>
          <a:p>
            <a:pPr marL="0" indent="0" algn="ctr">
              <a:buNone/>
            </a:pPr>
            <a:r>
              <a:rPr lang="en-US" b="1" dirty="0">
                <a:latin typeface="Times New Roman" panose="02020603050405020304" pitchFamily="18" charset="0"/>
                <a:cs typeface="Times New Roman" panose="02020603050405020304" pitchFamily="18" charset="0"/>
              </a:rPr>
              <a:t>Course</a:t>
            </a:r>
          </a:p>
          <a:p>
            <a:pPr marL="0" indent="0" algn="ctr">
              <a:buNone/>
            </a:pPr>
            <a:r>
              <a:rPr lang="en-US" b="1" dirty="0">
                <a:latin typeface="Times New Roman" panose="02020603050405020304" pitchFamily="18" charset="0"/>
                <a:cs typeface="Times New Roman" panose="02020603050405020304" pitchFamily="18" charset="0"/>
              </a:rPr>
              <a:t>Date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1728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1C05E1-1DA4-4162-B9C5-8072DE630361}"/>
              </a:ext>
            </a:extLst>
          </p:cNvPr>
          <p:cNvSpPr>
            <a:spLocks noGrp="1"/>
          </p:cNvSpPr>
          <p:nvPr>
            <p:ph type="ctrTitle"/>
          </p:nvPr>
        </p:nvSpPr>
        <p:spPr>
          <a:xfrm>
            <a:off x="0" y="0"/>
            <a:ext cx="12192000" cy="1074420"/>
          </a:xfrm>
        </p:spPr>
        <p:txBody>
          <a:bodyPr>
            <a:normAutofit/>
          </a:bodyPr>
          <a:lstStyle/>
          <a:p>
            <a:pPr algn="ctr"/>
            <a:r>
              <a:rPr lang="en-US" sz="3600" dirty="0">
                <a:latin typeface="Times New Roman" panose="02020603050405020304" pitchFamily="18" charset="0"/>
                <a:cs typeface="Times New Roman" panose="02020603050405020304" pitchFamily="18" charset="0"/>
              </a:rPr>
              <a:t>Introduction</a:t>
            </a:r>
          </a:p>
        </p:txBody>
      </p:sp>
      <p:sp>
        <p:nvSpPr>
          <p:cNvPr id="3" name="Subtitle 2">
            <a:extLst>
              <a:ext uri="{FF2B5EF4-FFF2-40B4-BE49-F238E27FC236}">
                <a16:creationId xmlns:a16="http://schemas.microsoft.com/office/drawing/2014/main" xmlns="" id="{46E0A59F-F4BF-444D-8824-8B066D97B276}"/>
              </a:ext>
            </a:extLst>
          </p:cNvPr>
          <p:cNvSpPr>
            <a:spLocks noGrp="1"/>
          </p:cNvSpPr>
          <p:nvPr>
            <p:ph type="subTitle" idx="1"/>
          </p:nvPr>
        </p:nvSpPr>
        <p:spPr>
          <a:xfrm>
            <a:off x="708660" y="1783080"/>
            <a:ext cx="10812780" cy="4434840"/>
          </a:xfrm>
        </p:spPr>
        <p:txBody>
          <a:bodyPr>
            <a:normAutofit fontScale="92500" lnSpcReduction="10000"/>
          </a:bodyPr>
          <a:lstStyle/>
          <a:p>
            <a:pPr marL="342900" indent="-34290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Kenneth Arrow was an American mathematician, political theorist, writer and economist </a:t>
            </a:r>
            <a:endParaRPr lang="en-US" sz="1800" dirty="0" smtClean="0">
              <a:latin typeface="Times New Roman" panose="02020603050405020304" pitchFamily="18" charset="0"/>
              <a:cs typeface="Times New Roman" panose="02020603050405020304" pitchFamily="18" charset="0"/>
            </a:endParaRPr>
          </a:p>
          <a:p>
            <a:pPr marL="342900" indent="-342900" algn="l">
              <a:lnSpc>
                <a:spcPct val="200000"/>
              </a:lnSpc>
              <a:buFont typeface="Wingdings" panose="05000000000000000000" pitchFamily="2" charset="2"/>
              <a:buChar char="Ø"/>
            </a:pPr>
            <a:r>
              <a:rPr lang="en-US" sz="1800" dirty="0" smtClean="0">
                <a:latin typeface="Times New Roman" panose="02020603050405020304" pitchFamily="18" charset="0"/>
                <a:cs typeface="Times New Roman" panose="02020603050405020304" pitchFamily="18" charset="0"/>
              </a:rPr>
              <a:t>He </a:t>
            </a:r>
            <a:r>
              <a:rPr lang="en-US" sz="1800" dirty="0">
                <a:latin typeface="Times New Roman" panose="02020603050405020304" pitchFamily="18" charset="0"/>
                <a:cs typeface="Times New Roman" panose="02020603050405020304" pitchFamily="18" charset="0"/>
              </a:rPr>
              <a:t>was born in the United States, New York City  on 23</a:t>
            </a:r>
            <a:r>
              <a:rPr lang="en-US" sz="1800" baseline="30000" dirty="0">
                <a:latin typeface="Times New Roman" panose="02020603050405020304" pitchFamily="18" charset="0"/>
                <a:cs typeface="Times New Roman" panose="02020603050405020304" pitchFamily="18" charset="0"/>
              </a:rPr>
              <a:t>rd</a:t>
            </a:r>
            <a:r>
              <a:rPr lang="en-US" sz="1800" dirty="0">
                <a:latin typeface="Times New Roman" panose="02020603050405020304" pitchFamily="18" charset="0"/>
                <a:cs typeface="Times New Roman" panose="02020603050405020304" pitchFamily="18" charset="0"/>
              </a:rPr>
              <a:t> August </a:t>
            </a:r>
            <a:r>
              <a:rPr lang="en-US" dirty="0">
                <a:latin typeface="Times New Roman" panose="02020603050405020304" pitchFamily="18" charset="0"/>
                <a:cs typeface="Times New Roman" panose="02020603050405020304" pitchFamily="18" charset="0"/>
              </a:rPr>
              <a:t>1921 (</a:t>
            </a:r>
            <a:r>
              <a:rPr lang="en-US" dirty="0" err="1">
                <a:latin typeface="Times New Roman" panose="02020603050405020304" pitchFamily="18" charset="0"/>
                <a:cs typeface="Times New Roman" panose="02020603050405020304" pitchFamily="18" charset="0"/>
              </a:rPr>
              <a:t>Feiwel</a:t>
            </a:r>
            <a:r>
              <a:rPr lang="en-US" dirty="0">
                <a:latin typeface="Times New Roman" panose="02020603050405020304" pitchFamily="18" charset="0"/>
                <a:cs typeface="Times New Roman" panose="02020603050405020304" pitchFamily="18" charset="0"/>
              </a:rPr>
              <a:t>, 2016</a:t>
            </a:r>
            <a:r>
              <a:rPr lang="en-US" dirty="0" smtClean="0">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marL="342900" indent="-34290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died on 21</a:t>
            </a:r>
            <a:r>
              <a:rPr lang="en-US" sz="1800" baseline="30000" dirty="0">
                <a:latin typeface="Times New Roman" panose="02020603050405020304" pitchFamily="18" charset="0"/>
                <a:cs typeface="Times New Roman" panose="02020603050405020304" pitchFamily="18" charset="0"/>
              </a:rPr>
              <a:t>st</a:t>
            </a:r>
            <a:r>
              <a:rPr lang="en-US" sz="1800" dirty="0">
                <a:latin typeface="Times New Roman" panose="02020603050405020304" pitchFamily="18" charset="0"/>
                <a:cs typeface="Times New Roman" panose="02020603050405020304" pitchFamily="18" charset="0"/>
              </a:rPr>
              <a:t> February 2017</a:t>
            </a:r>
          </a:p>
          <a:p>
            <a:pPr marL="342900" indent="-34290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Jointly won the Nobel Memorial Prize in Economic Science in 1972 together with John Hicks</a:t>
            </a:r>
          </a:p>
          <a:p>
            <a:pPr marL="342900" indent="-34290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was a major figure in economics after  World War II</a:t>
            </a:r>
          </a:p>
          <a:p>
            <a:pPr marL="342900" indent="-34290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Similar to him, most of his graduates have also gone ahead to win the Nobel Memorial Prize </a:t>
            </a:r>
          </a:p>
          <a:p>
            <a:pPr marL="342900" indent="-34290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was a major contributor in economics of information and endogenous growth theory (Gaertner, 2017)</a:t>
            </a:r>
          </a:p>
          <a:p>
            <a:pPr marL="342900" indent="-34290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72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4F2FF7-E43F-4958-8D71-189E4A33B46E}"/>
              </a:ext>
            </a:extLst>
          </p:cNvPr>
          <p:cNvSpPr>
            <a:spLocks noGrp="1"/>
          </p:cNvSpPr>
          <p:nvPr>
            <p:ph type="ctrTitle"/>
          </p:nvPr>
        </p:nvSpPr>
        <p:spPr>
          <a:xfrm>
            <a:off x="1524000" y="342900"/>
            <a:ext cx="9144000" cy="822960"/>
          </a:xfrm>
        </p:spPr>
        <p:txBody>
          <a:bodyPr>
            <a:normAutofit/>
          </a:bodyPr>
          <a:lstStyle/>
          <a:p>
            <a:pPr algn="ctr"/>
            <a:r>
              <a:rPr lang="en-US" sz="3600" dirty="0">
                <a:latin typeface="Times New Roman" panose="02020603050405020304" pitchFamily="18" charset="0"/>
                <a:cs typeface="Times New Roman" panose="02020603050405020304" pitchFamily="18" charset="0"/>
              </a:rPr>
              <a:t>Information Economics Theorem</a:t>
            </a:r>
          </a:p>
        </p:txBody>
      </p:sp>
      <p:sp>
        <p:nvSpPr>
          <p:cNvPr id="3" name="Subtitle 2">
            <a:extLst>
              <a:ext uri="{FF2B5EF4-FFF2-40B4-BE49-F238E27FC236}">
                <a16:creationId xmlns:a16="http://schemas.microsoft.com/office/drawing/2014/main" xmlns="" id="{5A46B43C-97CF-4FA2-BD64-0CAEB567C6B1}"/>
              </a:ext>
            </a:extLst>
          </p:cNvPr>
          <p:cNvSpPr>
            <a:spLocks noGrp="1"/>
          </p:cNvSpPr>
          <p:nvPr>
            <p:ph type="subTitle" idx="1"/>
          </p:nvPr>
        </p:nvSpPr>
        <p:spPr>
          <a:xfrm>
            <a:off x="640080" y="1805940"/>
            <a:ext cx="10949940" cy="4297680"/>
          </a:xfrm>
        </p:spPr>
        <p:txBody>
          <a:bodyPr>
            <a:normAutofit/>
          </a:bodyPr>
          <a:lstStyle/>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Arrow was responsible for invention of many theorems relevant to economics</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Arrow studied problems brought by asymmetric information in markets</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Most transactions involved one party having more information of the sold product than the other (Gaertner, 2017)</a:t>
            </a: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994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6B6967-92DD-43B6-8ECC-20073F31872E}"/>
              </a:ext>
            </a:extLst>
          </p:cNvPr>
          <p:cNvSpPr>
            <a:spLocks noGrp="1"/>
          </p:cNvSpPr>
          <p:nvPr>
            <p:ph type="ctrTitle"/>
          </p:nvPr>
        </p:nvSpPr>
        <p:spPr>
          <a:xfrm>
            <a:off x="1524000" y="413703"/>
            <a:ext cx="9144000" cy="752157"/>
          </a:xfrm>
        </p:spPr>
        <p:txBody>
          <a:bodyPr>
            <a:normAutofit/>
          </a:bodyPr>
          <a:lstStyle/>
          <a:p>
            <a:pPr algn="l"/>
            <a:r>
              <a:rPr lang="en-US" sz="3600" dirty="0">
                <a:latin typeface="Times New Roman" panose="02020603050405020304" pitchFamily="18" charset="0"/>
                <a:cs typeface="Times New Roman" panose="02020603050405020304" pitchFamily="18" charset="0"/>
              </a:rPr>
              <a:t>Continuation… </a:t>
            </a:r>
          </a:p>
        </p:txBody>
      </p:sp>
      <p:sp>
        <p:nvSpPr>
          <p:cNvPr id="3" name="Subtitle 2">
            <a:extLst>
              <a:ext uri="{FF2B5EF4-FFF2-40B4-BE49-F238E27FC236}">
                <a16:creationId xmlns:a16="http://schemas.microsoft.com/office/drawing/2014/main" xmlns="" id="{9DB43FBD-2BB6-48B5-9BF2-B92618864ECB}"/>
              </a:ext>
            </a:extLst>
          </p:cNvPr>
          <p:cNvSpPr>
            <a:spLocks noGrp="1"/>
          </p:cNvSpPr>
          <p:nvPr>
            <p:ph type="subTitle" idx="1"/>
          </p:nvPr>
        </p:nvSpPr>
        <p:spPr>
          <a:xfrm>
            <a:off x="731520" y="1737360"/>
            <a:ext cx="10652760" cy="4274820"/>
          </a:xfrm>
        </p:spPr>
        <p:txBody>
          <a:bodyPr>
            <a:normAutofit/>
          </a:bodyPr>
          <a:lstStyle/>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There are incentives created by asymmetric information for the party that has more information </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Hence, there is cheating from the party with more information to the party with less information</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As a consequence, there was a number of developing market structure (</a:t>
            </a:r>
            <a:r>
              <a:rPr lang="en-US" sz="1800" dirty="0" err="1">
                <a:latin typeface="Times New Roman" panose="02020603050405020304" pitchFamily="18" charset="0"/>
                <a:cs typeface="Times New Roman" panose="02020603050405020304" pitchFamily="18" charset="0"/>
              </a:rPr>
              <a:t>Feiwel</a:t>
            </a:r>
            <a:r>
              <a:rPr lang="en-US" sz="1800" dirty="0">
                <a:latin typeface="Times New Roman" panose="02020603050405020304" pitchFamily="18" charset="0"/>
                <a:cs typeface="Times New Roman" panose="02020603050405020304" pitchFamily="18" charset="0"/>
              </a:rPr>
              <a:t>, 2016)</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These included third party validation and warranty which allowed asymmetric informed markets to operate  </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did this for medical care but later on investigators studied different markets </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In particular, they studied  insurance, second-hand assets and online auctions</a:t>
            </a:r>
          </a:p>
        </p:txBody>
      </p:sp>
    </p:spTree>
    <p:extLst>
      <p:ext uri="{BB962C8B-B14F-4D97-AF65-F5344CB8AC3E}">
        <p14:creationId xmlns:p14="http://schemas.microsoft.com/office/powerpoint/2010/main" val="2995278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5B5276-E66B-417E-AEC7-05764861CA80}"/>
              </a:ext>
            </a:extLst>
          </p:cNvPr>
          <p:cNvSpPr>
            <a:spLocks noGrp="1"/>
          </p:cNvSpPr>
          <p:nvPr>
            <p:ph type="ctrTitle"/>
          </p:nvPr>
        </p:nvSpPr>
        <p:spPr>
          <a:xfrm>
            <a:off x="1524000" y="287338"/>
            <a:ext cx="9144000" cy="820737"/>
          </a:xfrm>
        </p:spPr>
        <p:txBody>
          <a:bodyPr>
            <a:normAutofit/>
          </a:bodyPr>
          <a:lstStyle/>
          <a:p>
            <a:pPr algn="ctr"/>
            <a:r>
              <a:rPr lang="en-US" sz="3600" dirty="0">
                <a:latin typeface="Times New Roman" panose="02020603050405020304" pitchFamily="18" charset="0"/>
                <a:cs typeface="Times New Roman" panose="02020603050405020304" pitchFamily="18" charset="0"/>
              </a:rPr>
              <a:t>Endogenous-growth Theory</a:t>
            </a:r>
          </a:p>
        </p:txBody>
      </p:sp>
      <p:sp>
        <p:nvSpPr>
          <p:cNvPr id="3" name="Subtitle 2">
            <a:extLst>
              <a:ext uri="{FF2B5EF4-FFF2-40B4-BE49-F238E27FC236}">
                <a16:creationId xmlns:a16="http://schemas.microsoft.com/office/drawing/2014/main" xmlns="" id="{D9B11792-5401-4EC1-9DD8-334DEDD4EF8B}"/>
              </a:ext>
            </a:extLst>
          </p:cNvPr>
          <p:cNvSpPr>
            <a:spLocks noGrp="1"/>
          </p:cNvSpPr>
          <p:nvPr>
            <p:ph type="subTitle" idx="1"/>
          </p:nvPr>
        </p:nvSpPr>
        <p:spPr>
          <a:xfrm>
            <a:off x="640080" y="1714500"/>
            <a:ext cx="10904220" cy="4343400"/>
          </a:xfrm>
        </p:spPr>
        <p:txBody>
          <a:bodyPr>
            <a:normAutofit fontScale="92500"/>
          </a:bodyPr>
          <a:lstStyle/>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theorem sheds light into sources of technical change which is critical in growth of the economy</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There was exogeneous technical changes before the theory became popular</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Meaning, assumption of its occurrence was outside economic practices and was outside to popular economic structure</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Simultaneously, no economic explanation is given for its occurrence</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theory gives standard economic cause for why companies innovate (Spear &amp; Young, 2016)</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In turn economists think of technical change and innovation dictated by economic actors</a:t>
            </a: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4963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4C047F-C473-4928-A68B-5F77F2B2A5EF}"/>
              </a:ext>
            </a:extLst>
          </p:cNvPr>
          <p:cNvSpPr>
            <a:spLocks noGrp="1"/>
          </p:cNvSpPr>
          <p:nvPr>
            <p:ph type="ctrTitle"/>
          </p:nvPr>
        </p:nvSpPr>
        <p:spPr>
          <a:xfrm>
            <a:off x="1524000" y="459423"/>
            <a:ext cx="9144000" cy="752157"/>
          </a:xfrm>
        </p:spPr>
        <p:txBody>
          <a:bodyPr>
            <a:normAutofit/>
          </a:bodyPr>
          <a:lstStyle/>
          <a:p>
            <a:pPr algn="l"/>
            <a:r>
              <a:rPr lang="en-US" sz="3600" dirty="0">
                <a:latin typeface="Times New Roman" panose="02020603050405020304" pitchFamily="18" charset="0"/>
                <a:cs typeface="Times New Roman" panose="02020603050405020304" pitchFamily="18" charset="0"/>
              </a:rPr>
              <a:t>Continuation…</a:t>
            </a:r>
          </a:p>
        </p:txBody>
      </p:sp>
      <p:sp>
        <p:nvSpPr>
          <p:cNvPr id="3" name="Subtitle 2">
            <a:extLst>
              <a:ext uri="{FF2B5EF4-FFF2-40B4-BE49-F238E27FC236}">
                <a16:creationId xmlns:a16="http://schemas.microsoft.com/office/drawing/2014/main" xmlns="" id="{BE8EB8FC-EE0B-4E04-8606-1911E5978943}"/>
              </a:ext>
            </a:extLst>
          </p:cNvPr>
          <p:cNvSpPr>
            <a:spLocks noGrp="1"/>
          </p:cNvSpPr>
          <p:nvPr>
            <p:ph type="subTitle" idx="1"/>
          </p:nvPr>
        </p:nvSpPr>
        <p:spPr>
          <a:xfrm>
            <a:off x="640080" y="1760220"/>
            <a:ext cx="10812780" cy="4114800"/>
          </a:xfrm>
        </p:spPr>
        <p:txBody>
          <a:bodyPr>
            <a:normAutofit/>
          </a:bodyPr>
          <a:lstStyle/>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Specifically, it is part of the model since it is endogenous to economic practices</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As an example, Paul Romer’s paper in 1986 borrowed from Arrow’s 1962 model, ‘learning-by-doing’</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It introduced a mechanism to get rid of declining returns in combined output</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Literature in relation to this theory have developed afterwards to Kenneth Arrow’s exertion</a:t>
            </a:r>
          </a:p>
          <a:p>
            <a:pPr marL="285750" indent="-285750" algn="l">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Therefore, progress in productivity is directly associated to more investment capital and faster innovation (Spear &amp; Young, 2016)</a:t>
            </a:r>
          </a:p>
          <a:p>
            <a:pPr marL="285750" indent="-285750" algn="l">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7348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E37660-4551-44D7-9959-58C862E711EE}"/>
              </a:ext>
            </a:extLst>
          </p:cNvPr>
          <p:cNvSpPr>
            <a:spLocks noGrp="1"/>
          </p:cNvSpPr>
          <p:nvPr>
            <p:ph type="title"/>
          </p:nvPr>
        </p:nvSpPr>
        <p:spPr>
          <a:xfrm>
            <a:off x="838200" y="365125"/>
            <a:ext cx="10515600" cy="937895"/>
          </a:xfrm>
        </p:spPr>
        <p:txBody>
          <a:bodyPr>
            <a:normAutofit/>
          </a:bodyPr>
          <a:lstStyle/>
          <a:p>
            <a:pPr algn="ctr"/>
            <a:r>
              <a:rPr lang="en-US" sz="3600" dirty="0">
                <a:latin typeface="Times New Roman" panose="02020603050405020304" pitchFamily="18" charset="0"/>
                <a:cs typeface="Times New Roman" panose="02020603050405020304" pitchFamily="18" charset="0"/>
              </a:rPr>
              <a:t>General Equilibrium</a:t>
            </a:r>
          </a:p>
        </p:txBody>
      </p:sp>
      <p:sp>
        <p:nvSpPr>
          <p:cNvPr id="3" name="Content Placeholder 2">
            <a:extLst>
              <a:ext uri="{FF2B5EF4-FFF2-40B4-BE49-F238E27FC236}">
                <a16:creationId xmlns:a16="http://schemas.microsoft.com/office/drawing/2014/main" xmlns="" id="{A3813D20-C64D-4A98-9882-B9E12A0A30E6}"/>
              </a:ext>
            </a:extLst>
          </p:cNvPr>
          <p:cNvSpPr>
            <a:spLocks noGrp="1"/>
          </p:cNvSpPr>
          <p:nvPr>
            <p:ph idx="1"/>
          </p:nvPr>
        </p:nvSpPr>
        <p:spPr>
          <a:xfrm>
            <a:off x="838200" y="1988821"/>
            <a:ext cx="10515600" cy="4160520"/>
          </a:xfrm>
        </p:spPr>
        <p:txBody>
          <a:bodyPr>
            <a:normAutofit/>
          </a:bodyPr>
          <a:lstStyle/>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It mentions that one cannot handle markets individually</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 inquisition for a specific good depends on every other price in the economy</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applies even though goods may not be related in terms of their use </a:t>
            </a:r>
            <a:r>
              <a:rPr lang="en-US" dirty="0">
                <a:latin typeface="Times New Roman" panose="02020603050405020304" pitchFamily="18" charset="0"/>
                <a:cs typeface="Times New Roman" panose="02020603050405020304" pitchFamily="18" charset="0"/>
              </a:rPr>
              <a:t>(Velupillai, 2019)</a:t>
            </a:r>
            <a:endParaRPr lang="en-US" sz="1800" dirty="0">
              <a:latin typeface="Times New Roman" panose="02020603050405020304" pitchFamily="18" charset="0"/>
              <a:cs typeface="Times New Roman" panose="02020603050405020304" pitchFamily="18" charset="0"/>
            </a:endParaRP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An example is when a price of something one consumes goes up such as oil</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Obviously, there would be less money to be spent on something else</a:t>
            </a:r>
          </a:p>
          <a:p>
            <a:pPr>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9277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273817-5999-4C0F-9E29-315C9DCA7E6C}"/>
              </a:ext>
            </a:extLst>
          </p:cNvPr>
          <p:cNvSpPr>
            <a:spLocks noGrp="1"/>
          </p:cNvSpPr>
          <p:nvPr>
            <p:ph type="title"/>
          </p:nvPr>
        </p:nvSpPr>
        <p:spPr>
          <a:xfrm>
            <a:off x="838200" y="365125"/>
            <a:ext cx="10515600" cy="1075055"/>
          </a:xfrm>
        </p:spPr>
        <p:txBody>
          <a:bodyPr>
            <a:normAutofit/>
          </a:bodyPr>
          <a:lstStyle/>
          <a:p>
            <a:pPr algn="ctr"/>
            <a:r>
              <a:rPr lang="en-US" sz="3600" dirty="0">
                <a:latin typeface="Times New Roman" panose="02020603050405020304" pitchFamily="18" charset="0"/>
                <a:cs typeface="Times New Roman" panose="02020603050405020304" pitchFamily="18" charset="0"/>
              </a:rPr>
              <a:t>Impossibility Theorem</a:t>
            </a:r>
          </a:p>
        </p:txBody>
      </p:sp>
      <p:sp>
        <p:nvSpPr>
          <p:cNvPr id="3" name="Content Placeholder 2">
            <a:extLst>
              <a:ext uri="{FF2B5EF4-FFF2-40B4-BE49-F238E27FC236}">
                <a16:creationId xmlns:a16="http://schemas.microsoft.com/office/drawing/2014/main" xmlns="" id="{93928016-549E-4D19-AE2E-5FE5688CF7CC}"/>
              </a:ext>
            </a:extLst>
          </p:cNvPr>
          <p:cNvSpPr>
            <a:spLocks noGrp="1"/>
          </p:cNvSpPr>
          <p:nvPr>
            <p:ph idx="1"/>
          </p:nvPr>
        </p:nvSpPr>
        <p:spPr>
          <a:xfrm>
            <a:off x="838200" y="2080260"/>
            <a:ext cx="10515600" cy="4412615"/>
          </a:xfrm>
        </p:spPr>
        <p:txBody>
          <a:bodyPr>
            <a:normAutofit lnSpcReduction="10000"/>
          </a:bodyPr>
          <a:lstStyle/>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Also Arrow’s impossibility theorem has significantly impacted the economic world</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states that it is not possible to come up with a social liking that make certain conditions</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These conditions include, uniqueness of group rank which says that the method has to give the same result any time it is applied to a set of preferences (Gaertner, 2017)</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Individual sovereignty is another condition together with nondictatorship, unanimity and freedom from unrelated alternatives</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theorem contains implications for theories of justice and welfare economics</a:t>
            </a:r>
          </a:p>
          <a:p>
            <a:pPr>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8174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068D24-F669-464F-80D8-C58A28649813}"/>
              </a:ext>
            </a:extLst>
          </p:cNvPr>
          <p:cNvSpPr>
            <a:spLocks noGrp="1"/>
          </p:cNvSpPr>
          <p:nvPr>
            <p:ph type="title"/>
          </p:nvPr>
        </p:nvSpPr>
        <p:spPr>
          <a:xfrm>
            <a:off x="838200" y="365125"/>
            <a:ext cx="10515600" cy="1006475"/>
          </a:xfrm>
        </p:spPr>
        <p:txBody>
          <a:bodyPr>
            <a:normAutofit/>
          </a:bodyPr>
          <a:lstStyle/>
          <a:p>
            <a:pPr algn="ctr"/>
            <a:r>
              <a:rPr lang="en-US" sz="3600" dirty="0">
                <a:latin typeface="Times New Roman" panose="02020603050405020304" pitchFamily="18" charset="0"/>
                <a:cs typeface="Times New Roman" panose="02020603050405020304" pitchFamily="18" charset="0"/>
              </a:rPr>
              <a:t>Determination of Uncertainty</a:t>
            </a:r>
          </a:p>
        </p:txBody>
      </p:sp>
      <p:sp>
        <p:nvSpPr>
          <p:cNvPr id="3" name="Content Placeholder 2">
            <a:extLst>
              <a:ext uri="{FF2B5EF4-FFF2-40B4-BE49-F238E27FC236}">
                <a16:creationId xmlns:a16="http://schemas.microsoft.com/office/drawing/2014/main" xmlns="" id="{9E36EEF4-8EEF-40A6-B834-C083D425A3D5}"/>
              </a:ext>
            </a:extLst>
          </p:cNvPr>
          <p:cNvSpPr>
            <a:spLocks noGrp="1"/>
          </p:cNvSpPr>
          <p:nvPr>
            <p:ph idx="1"/>
          </p:nvPr>
        </p:nvSpPr>
        <p:spPr>
          <a:xfrm>
            <a:off x="838200" y="1902855"/>
            <a:ext cx="10515600" cy="4274820"/>
          </a:xfrm>
        </p:spPr>
        <p:txBody>
          <a:bodyPr>
            <a:normAutofit fontScale="85000" lnSpcReduction="20000"/>
          </a:bodyPr>
          <a:lstStyle/>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Arrow shows that goods can be differentiated according to the determination of uncertainty</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Economies that may be dependent on labor to produce other commodities can be embedded in a two-date Arrow-Debreu model</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model has the customers and firms</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Every </a:t>
            </a:r>
            <a:r>
              <a:rPr lang="en-US" sz="1800" dirty="0" smtClean="0">
                <a:latin typeface="Times New Roman" panose="02020603050405020304" pitchFamily="18" charset="0"/>
                <a:cs typeface="Times New Roman" panose="02020603050405020304" pitchFamily="18" charset="0"/>
              </a:rPr>
              <a:t>firm </a:t>
            </a:r>
            <a:r>
              <a:rPr lang="en-US" sz="1800" dirty="0">
                <a:latin typeface="Times New Roman" panose="02020603050405020304" pitchFamily="18" charset="0"/>
                <a:cs typeface="Times New Roman" panose="02020603050405020304" pitchFamily="18" charset="0"/>
              </a:rPr>
              <a:t>is a production set whereas customers are a consumption set (Gaertner, 2017)</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Therefore, an allocation is a detailing of a workable production and consumption plan</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Thus, the supply equals demand for every good produced</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Every good either from a production or consumers consumption may be purchased or sold at a freely known amount (</a:t>
            </a:r>
            <a:r>
              <a:rPr lang="en-US" sz="1800" dirty="0" err="1">
                <a:latin typeface="Times New Roman" panose="02020603050405020304" pitchFamily="18" charset="0"/>
                <a:cs typeface="Times New Roman" panose="02020603050405020304" pitchFamily="18" charset="0"/>
              </a:rPr>
              <a:t>Feiwel</a:t>
            </a:r>
            <a:r>
              <a:rPr lang="en-US" sz="1800" dirty="0">
                <a:latin typeface="Times New Roman" panose="02020603050405020304" pitchFamily="18" charset="0"/>
                <a:cs typeface="Times New Roman" panose="02020603050405020304" pitchFamily="18" charset="0"/>
              </a:rPr>
              <a:t>, 2016)</a:t>
            </a:r>
          </a:p>
          <a:p>
            <a:pPr>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a:lnSpc>
                <a:spcPct val="200000"/>
              </a:lnSpc>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6864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BFA5ED-ECD4-421F-8E9F-4C735E941972}"/>
              </a:ext>
            </a:extLst>
          </p:cNvPr>
          <p:cNvSpPr>
            <a:spLocks noGrp="1"/>
          </p:cNvSpPr>
          <p:nvPr>
            <p:ph type="title"/>
          </p:nvPr>
        </p:nvSpPr>
        <p:spPr/>
        <p:txBody>
          <a:bodyPr>
            <a:normAutofit/>
          </a:bodyPr>
          <a:lstStyle/>
          <a:p>
            <a:pPr algn="ctr"/>
            <a:r>
              <a:rPr lang="en-US" sz="3600" dirty="0">
                <a:latin typeface="Times New Roman" panose="02020603050405020304" pitchFamily="18" charset="0"/>
                <a:cs typeface="Times New Roman" panose="02020603050405020304" pitchFamily="18" charset="0"/>
              </a:rPr>
              <a:t>Personal Opinion</a:t>
            </a:r>
          </a:p>
        </p:txBody>
      </p:sp>
      <p:sp>
        <p:nvSpPr>
          <p:cNvPr id="3" name="Content Placeholder 2">
            <a:extLst>
              <a:ext uri="{FF2B5EF4-FFF2-40B4-BE49-F238E27FC236}">
                <a16:creationId xmlns:a16="http://schemas.microsoft.com/office/drawing/2014/main" xmlns="" id="{53ED4FF4-87E7-46B1-A826-E0346ED50C12}"/>
              </a:ext>
            </a:extLst>
          </p:cNvPr>
          <p:cNvSpPr>
            <a:spLocks noGrp="1"/>
          </p:cNvSpPr>
          <p:nvPr>
            <p:ph idx="1"/>
          </p:nvPr>
        </p:nvSpPr>
        <p:spPr>
          <a:xfrm>
            <a:off x="838200" y="1819478"/>
            <a:ext cx="10515600" cy="4486274"/>
          </a:xfrm>
        </p:spPr>
        <p:txBody>
          <a:bodyPr>
            <a:normAutofit fontScale="92500"/>
          </a:bodyPr>
          <a:lstStyle/>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Arrow has greatly impacted the economic world </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has achieved these through singly handedly proving different theorems related to economics </a:t>
            </a:r>
            <a:endParaRPr lang="en-US" sz="1800" dirty="0" smtClean="0">
              <a:latin typeface="Times New Roman" panose="02020603050405020304" pitchFamily="18" charset="0"/>
              <a:cs typeface="Times New Roman" panose="02020603050405020304" pitchFamily="18" charset="0"/>
            </a:endParaRPr>
          </a:p>
          <a:p>
            <a:pPr>
              <a:lnSpc>
                <a:spcPct val="200000"/>
              </a:lnSpc>
              <a:buFont typeface="Wingdings" panose="05000000000000000000" pitchFamily="2" charset="2"/>
              <a:buChar char="Ø"/>
            </a:pPr>
            <a:r>
              <a:rPr lang="en-US" sz="1800" dirty="0" smtClean="0">
                <a:latin typeface="Times New Roman" panose="02020603050405020304" pitchFamily="18" charset="0"/>
                <a:cs typeface="Times New Roman" panose="02020603050405020304" pitchFamily="18" charset="0"/>
              </a:rPr>
              <a:t>The </a:t>
            </a:r>
            <a:r>
              <a:rPr lang="en-US" sz="1800" dirty="0">
                <a:latin typeface="Times New Roman" panose="02020603050405020304" pitchFamily="18" charset="0"/>
                <a:cs typeface="Times New Roman" panose="02020603050405020304" pitchFamily="18" charset="0"/>
              </a:rPr>
              <a:t>general equilibrium has made it easier to understand that every good is dependent on the other</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 ideas by Kenneth makes is easier to comprehend economics generally</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Every concept or theory introduced are still in play to date</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Additionally, he is a great mentor</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Students who went through him ended up winning a Nobel Prize</a:t>
            </a:r>
          </a:p>
        </p:txBody>
      </p:sp>
    </p:spTree>
    <p:extLst>
      <p:ext uri="{BB962C8B-B14F-4D97-AF65-F5344CB8AC3E}">
        <p14:creationId xmlns:p14="http://schemas.microsoft.com/office/powerpoint/2010/main" val="4150750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F4F24F-FC50-4F05-8370-034B56B62B91}"/>
              </a:ext>
            </a:extLst>
          </p:cNvPr>
          <p:cNvSpPr>
            <a:spLocks noGrp="1"/>
          </p:cNvSpPr>
          <p:nvPr>
            <p:ph type="title"/>
          </p:nvPr>
        </p:nvSpPr>
        <p:spPr/>
        <p:txBody>
          <a:bodyPr>
            <a:normAutofit/>
          </a:bodyPr>
          <a:lstStyle/>
          <a:p>
            <a:pPr algn="ctr"/>
            <a:r>
              <a:rPr lang="en-US" sz="3600"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xmlns="" id="{61B5B979-F0A8-495B-B6A1-251B07C508FA}"/>
              </a:ext>
            </a:extLst>
          </p:cNvPr>
          <p:cNvSpPr>
            <a:spLocks noGrp="1"/>
          </p:cNvSpPr>
          <p:nvPr>
            <p:ph idx="1"/>
          </p:nvPr>
        </p:nvSpPr>
        <p:spPr>
          <a:xfrm>
            <a:off x="838200" y="1690689"/>
            <a:ext cx="10515600" cy="4481512"/>
          </a:xfrm>
        </p:spPr>
        <p:txBody>
          <a:bodyPr>
            <a:normAutofit fontScale="85000" lnSpcReduction="10000"/>
          </a:bodyPr>
          <a:lstStyle/>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Kenneth Arrow was one of the most crucial theorists in twentieth century economics</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Although, his significance goes beyond research, he was dedicated and extraordinary in teaching </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is shown by four of his students winning their own Nobel Prizes</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Not only did he contribute in public goods theoretical understanding, he also produced the theories himself </a:t>
            </a:r>
            <a:r>
              <a:rPr lang="en-US" dirty="0">
                <a:latin typeface="Times New Roman" panose="02020603050405020304" pitchFamily="18" charset="0"/>
                <a:cs typeface="Times New Roman" panose="02020603050405020304" pitchFamily="18" charset="0"/>
              </a:rPr>
              <a:t>(Velupillai, 2019)</a:t>
            </a:r>
            <a:endParaRPr lang="en-US" sz="1800" dirty="0">
              <a:latin typeface="Times New Roman" panose="02020603050405020304" pitchFamily="18" charset="0"/>
              <a:cs typeface="Times New Roman" panose="02020603050405020304" pitchFamily="18" charset="0"/>
            </a:endParaRP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edited several economics books used to date</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He participated greatly in seminars and was considered a legendary participant by many</a:t>
            </a:r>
          </a:p>
          <a:p>
            <a:pPr>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This is because of him falling asleep often and waking up just at the right time to make perceptive charactering of all</a:t>
            </a:r>
          </a:p>
        </p:txBody>
      </p:sp>
    </p:spTree>
    <p:extLst>
      <p:ext uri="{BB962C8B-B14F-4D97-AF65-F5344CB8AC3E}">
        <p14:creationId xmlns:p14="http://schemas.microsoft.com/office/powerpoint/2010/main" val="317528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6133CC-47FC-42C0-A401-164593C1C353}"/>
              </a:ext>
            </a:extLst>
          </p:cNvPr>
          <p:cNvSpPr>
            <a:spLocks noGrp="1"/>
          </p:cNvSpPr>
          <p:nvPr>
            <p:ph type="title"/>
          </p:nvPr>
        </p:nvSpPr>
        <p:spPr>
          <a:xfrm>
            <a:off x="838200" y="365125"/>
            <a:ext cx="10515600" cy="823595"/>
          </a:xfrm>
        </p:spPr>
        <p:txBody>
          <a:bodyPr>
            <a:normAutofit/>
          </a:bodyPr>
          <a:lstStyle/>
          <a:p>
            <a:pPr algn="ctr"/>
            <a:r>
              <a:rPr lang="en-US" sz="36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xmlns="" id="{5BE8FACB-75D5-4DD2-AD25-10F422B0B535}"/>
              </a:ext>
            </a:extLst>
          </p:cNvPr>
          <p:cNvSpPr>
            <a:spLocks noGrp="1"/>
          </p:cNvSpPr>
          <p:nvPr>
            <p:ph idx="1"/>
          </p:nvPr>
        </p:nvSpPr>
        <p:spPr>
          <a:xfrm>
            <a:off x="838200" y="1897381"/>
            <a:ext cx="10515600" cy="3840480"/>
          </a:xfrm>
        </p:spPr>
        <p:txBody>
          <a:bodyPr>
            <a:normAutofit/>
          </a:bodyPr>
          <a:lstStyle/>
          <a:p>
            <a:pPr marL="0" indent="0">
              <a:lnSpc>
                <a:spcPct val="200000"/>
              </a:lnSpc>
              <a:buNone/>
            </a:pPr>
            <a:r>
              <a:rPr lang="en-US" sz="1800" dirty="0" err="1">
                <a:latin typeface="Times New Roman" panose="02020603050405020304" pitchFamily="18" charset="0"/>
                <a:cs typeface="Times New Roman" panose="02020603050405020304" pitchFamily="18" charset="0"/>
              </a:rPr>
              <a:t>Feiwel</a:t>
            </a:r>
            <a:r>
              <a:rPr lang="en-US" sz="1800" dirty="0">
                <a:latin typeface="Times New Roman" panose="02020603050405020304" pitchFamily="18" charset="0"/>
                <a:cs typeface="Times New Roman" panose="02020603050405020304" pitchFamily="18" charset="0"/>
              </a:rPr>
              <a:t>, G. R. (Ed.). (2016). </a:t>
            </a:r>
            <a:r>
              <a:rPr lang="en-US" sz="1800" i="1" dirty="0">
                <a:latin typeface="Times New Roman" panose="02020603050405020304" pitchFamily="18" charset="0"/>
                <a:cs typeface="Times New Roman" panose="02020603050405020304" pitchFamily="18" charset="0"/>
              </a:rPr>
              <a:t>Arrow and the Ascent of Modern Economic Theory</a:t>
            </a:r>
            <a:r>
              <a:rPr lang="en-US" sz="1800" dirty="0">
                <a:latin typeface="Times New Roman" panose="02020603050405020304" pitchFamily="18" charset="0"/>
                <a:cs typeface="Times New Roman" panose="02020603050405020304" pitchFamily="18" charset="0"/>
              </a:rPr>
              <a:t>. Springer.</a:t>
            </a:r>
          </a:p>
          <a:p>
            <a:pPr marL="0" indent="0">
              <a:lnSpc>
                <a:spcPct val="200000"/>
              </a:lnSpc>
              <a:buNone/>
            </a:pPr>
            <a:r>
              <a:rPr lang="en-US" sz="1800" dirty="0">
                <a:latin typeface="Times New Roman" panose="02020603050405020304" pitchFamily="18" charset="0"/>
                <a:cs typeface="Times New Roman" panose="02020603050405020304" pitchFamily="18" charset="0"/>
              </a:rPr>
              <a:t>Gaertner, W. (2017). </a:t>
            </a:r>
            <a:r>
              <a:rPr lang="en-US" sz="1800" i="1" dirty="0">
                <a:latin typeface="Times New Roman" panose="02020603050405020304" pitchFamily="18" charset="0"/>
                <a:cs typeface="Times New Roman" panose="02020603050405020304" pitchFamily="18" charset="0"/>
              </a:rPr>
              <a:t>Professor Kenneth Joseph Arrow </a:t>
            </a:r>
            <a:r>
              <a:rPr lang="en-US" sz="1800" dirty="0">
                <a:latin typeface="Times New Roman" panose="02020603050405020304" pitchFamily="18" charset="0"/>
                <a:cs typeface="Times New Roman" panose="02020603050405020304" pitchFamily="18" charset="0"/>
              </a:rPr>
              <a:t>(1921–2017). </a:t>
            </a:r>
          </a:p>
          <a:p>
            <a:pPr marL="0" indent="0">
              <a:lnSpc>
                <a:spcPct val="200000"/>
              </a:lnSpc>
              <a:buNone/>
            </a:pPr>
            <a:r>
              <a:rPr lang="en-US" sz="1800" dirty="0">
                <a:latin typeface="Times New Roman" panose="02020603050405020304" pitchFamily="18" charset="0"/>
                <a:cs typeface="Times New Roman" panose="02020603050405020304" pitchFamily="18" charset="0"/>
              </a:rPr>
              <a:t>Spear, S. E., &amp; Young, W. (2016). </a:t>
            </a:r>
            <a:r>
              <a:rPr lang="en-US" sz="1800" i="1" dirty="0">
                <a:latin typeface="Times New Roman" panose="02020603050405020304" pitchFamily="18" charset="0"/>
                <a:cs typeface="Times New Roman" panose="02020603050405020304" pitchFamily="18" charset="0"/>
              </a:rPr>
              <a:t>Endogenous Growth </a:t>
            </a:r>
            <a:r>
              <a:rPr lang="en-US" i="1" dirty="0">
                <a:latin typeface="Times New Roman" panose="02020603050405020304" pitchFamily="18" charset="0"/>
                <a:cs typeface="Times New Roman" panose="02020603050405020304" pitchFamily="18" charset="0"/>
              </a:rPr>
              <a:t>T</a:t>
            </a:r>
            <a:r>
              <a:rPr lang="en-US" sz="1800" i="1" dirty="0">
                <a:latin typeface="Times New Roman" panose="02020603050405020304" pitchFamily="18" charset="0"/>
                <a:cs typeface="Times New Roman" panose="02020603050405020304" pitchFamily="18" charset="0"/>
              </a:rPr>
              <a:t>heory and Models: The" First Wave", 1952-1973 (No. 2016-02)</a:t>
            </a:r>
            <a:r>
              <a:rPr lang="en-US" sz="1800" dirty="0">
                <a:latin typeface="Times New Roman" panose="02020603050405020304" pitchFamily="18" charset="0"/>
                <a:cs typeface="Times New Roman" panose="02020603050405020304" pitchFamily="18" charset="0"/>
              </a:rPr>
              <a:t>. Working Paper. </a:t>
            </a:r>
          </a:p>
          <a:p>
            <a:pPr marL="0" indent="0">
              <a:lnSpc>
                <a:spcPct val="200000"/>
              </a:lnSpc>
              <a:buNone/>
            </a:pPr>
            <a:r>
              <a:rPr lang="en-US" sz="1800" dirty="0">
                <a:latin typeface="Times New Roman" panose="02020603050405020304" pitchFamily="18" charset="0"/>
                <a:cs typeface="Times New Roman" panose="02020603050405020304" pitchFamily="18" charset="0"/>
              </a:rPr>
              <a:t>Velupillai, K. V. (2019). </a:t>
            </a:r>
            <a:r>
              <a:rPr lang="en-US" sz="1800" i="1" dirty="0">
                <a:latin typeface="Times New Roman" panose="02020603050405020304" pitchFamily="18" charset="0"/>
                <a:cs typeface="Times New Roman" panose="02020603050405020304" pitchFamily="18" charset="0"/>
              </a:rPr>
              <a:t>Kenneth Joseph Arrow</a:t>
            </a:r>
            <a:r>
              <a:rPr lang="en-US" sz="1800" dirty="0">
                <a:latin typeface="Times New Roman" panose="02020603050405020304" pitchFamily="18" charset="0"/>
                <a:cs typeface="Times New Roman" panose="02020603050405020304" pitchFamily="18" charset="0"/>
              </a:rPr>
              <a:t>. 23 August 1921—21 February 2017.</a:t>
            </a:r>
          </a:p>
        </p:txBody>
      </p:sp>
    </p:spTree>
    <p:extLst>
      <p:ext uri="{BB962C8B-B14F-4D97-AF65-F5344CB8AC3E}">
        <p14:creationId xmlns:p14="http://schemas.microsoft.com/office/powerpoint/2010/main" val="346082468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508</TotalTime>
  <Words>1911</Words>
  <Application>Microsoft Office PowerPoint</Application>
  <PresentationFormat>Widescreen</PresentationFormat>
  <Paragraphs>108</Paragraphs>
  <Slides>12</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Times New Roman</vt:lpstr>
      <vt:lpstr>Trebuchet MS</vt:lpstr>
      <vt:lpstr>Wingdings</vt:lpstr>
      <vt:lpstr>Wingdings 3</vt:lpstr>
      <vt:lpstr>Facet</vt:lpstr>
      <vt:lpstr>Scholarly Contributions of Kenneth Arrow</vt:lpstr>
      <vt:lpstr>Introduction</vt:lpstr>
      <vt:lpstr>Information Economics Theorem</vt:lpstr>
      <vt:lpstr>Continuation… </vt:lpstr>
      <vt:lpstr>Endogenous-growth Theory</vt:lpstr>
      <vt:lpstr>Continuation…</vt:lpstr>
      <vt:lpstr>General Equilibrium</vt:lpstr>
      <vt:lpstr>Impossibility Theorem</vt:lpstr>
      <vt:lpstr>Determination of Uncertainty</vt:lpstr>
      <vt:lpstr>Personal Opinion</vt:lpstr>
      <vt:lpstr>Conclusion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Kenneth Arrow</dc:title>
  <dc:creator>ADMIN</dc:creator>
  <cp:lastModifiedBy>LAPTOP</cp:lastModifiedBy>
  <cp:revision>54</cp:revision>
  <dcterms:created xsi:type="dcterms:W3CDTF">2020-11-12T12:27:12Z</dcterms:created>
  <dcterms:modified xsi:type="dcterms:W3CDTF">2020-11-12T21:18:29Z</dcterms:modified>
</cp:coreProperties>
</file>